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SISTEMI3A" initials="2" lastIdx="2" clrIdx="0">
    <p:extLst>
      <p:ext uri="{19B8F6BF-5375-455C-9EA6-DF929625EA0E}">
        <p15:presenceInfo xmlns:p15="http://schemas.microsoft.com/office/powerpoint/2012/main" userId="2SISTEMI3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0308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89587" autoAdjust="0"/>
  </p:normalViewPr>
  <p:slideViewPr>
    <p:cSldViewPr snapToGrid="0">
      <p:cViewPr varScale="1">
        <p:scale>
          <a:sx n="67" d="100"/>
          <a:sy n="67" d="100"/>
        </p:scale>
        <p:origin x="8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8D1D8-D7D3-4BA9-8BFF-AF0ACAFE48F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FE320-BAA9-4F6C-A355-8FE445E489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3509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Fonte</a:t>
            </a:r>
            <a:r>
              <a:rPr lang="it-IT" baseline="0" dirty="0" smtClean="0"/>
              <a:t> nastri magnetici: https://www.tomshw.it/ibm-creato-nastro-magnetico-220-terabyte-nuovo-record-65388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Fonte</a:t>
            </a:r>
            <a:r>
              <a:rPr lang="it-IT" baseline="0" dirty="0" smtClean="0"/>
              <a:t> HDD: https://it.wikipedia.org/wiki/Disco_rigido#Storia | http://www.lastampa.it/2016/12/22/tecnologia/news/western-digital-annuncia-lhard-disk-pi-capiente-di-sempre-56fVQVCezda4FSAwPcLqNL/pagina.html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smtClean="0"/>
              <a:t>Fonte DVD: http://it.ccm.net/contents/289-dvd-dvd-audio-e-dvd-rom-dvd-r-dvd-rw-dvd-w-dvd-rw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smtClean="0"/>
              <a:t>Fonte Blu-</a:t>
            </a:r>
            <a:r>
              <a:rPr lang="it-IT" baseline="0" dirty="0" err="1" smtClean="0"/>
              <a:t>ray</a:t>
            </a:r>
            <a:r>
              <a:rPr lang="it-IT" baseline="0" dirty="0" smtClean="0"/>
              <a:t>: https://it.wikipedia.org/wiki/Blu-ray_Disc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Fonte</a:t>
            </a:r>
            <a:r>
              <a:rPr lang="it-IT" baseline="0" dirty="0" smtClean="0"/>
              <a:t> FD: https://it.wikipedia.org/wiki/Storia_del_floppy_disk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r>
              <a:rPr lang="it-IT" dirty="0" smtClean="0"/>
              <a:t>Pen</a:t>
            </a:r>
            <a:r>
              <a:rPr lang="it-IT" baseline="0" dirty="0" smtClean="0"/>
              <a:t> drive: https://it.wikipedia.org/wiki/Chiave_USB</a:t>
            </a:r>
          </a:p>
          <a:p>
            <a:r>
              <a:rPr lang="it-IT" baseline="0" dirty="0" smtClean="0"/>
              <a:t>SC: https://it.wikipedia.org/wiki/Scheda_di_memoria</a:t>
            </a:r>
          </a:p>
          <a:p>
            <a:endParaRPr lang="it-IT" baseline="0" dirty="0" smtClean="0"/>
          </a:p>
          <a:p>
            <a:r>
              <a:rPr lang="it-IT" baseline="0" dirty="0" smtClean="0"/>
              <a:t>cd: https://it.wikipedia.org/wiki/Memoria_ottica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FE320-BAA9-4F6C-A355-8FE445E489A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9487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0" dirty="0" smtClean="0"/>
              <a:t>Fonte</a:t>
            </a:r>
            <a:r>
              <a:rPr lang="it-IT" b="0" baseline="0" dirty="0" smtClean="0"/>
              <a:t> </a:t>
            </a:r>
            <a:r>
              <a:rPr lang="it-IT" b="0" dirty="0" smtClean="0"/>
              <a:t>Memorie Magnetiche: https://it.wikipedia.org/wiki/Memoria_magnetica</a:t>
            </a:r>
          </a:p>
          <a:p>
            <a:r>
              <a:rPr lang="it-IT" b="0" dirty="0" smtClean="0"/>
              <a:t>Fonte Memorie Flash: https://it.wikipedia.org/wiki/Memoria_flash</a:t>
            </a:r>
          </a:p>
          <a:p>
            <a:r>
              <a:rPr lang="it-IT" b="0" dirty="0" smtClean="0"/>
              <a:t>Fonte Memorie</a:t>
            </a:r>
            <a:r>
              <a:rPr lang="it-IT" b="0" baseline="0" dirty="0" smtClean="0"/>
              <a:t> Ottiche: http://www.treccani.it/enciclopedia/memorie-ottiche_%28Enciclopedia-della-Scienza-e-della-Tecnica%29/</a:t>
            </a:r>
            <a:endParaRPr lang="it-IT" b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FE320-BAA9-4F6C-A355-8FE445E489A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497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0237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846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641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7854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064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78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929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647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3144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691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1498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2345F-4982-41A0-B380-14E1D381623A}" type="datetimeFigureOut">
              <a:rPr lang="it-IT" smtClean="0"/>
              <a:t>27/11/2017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4E410-8A8E-4118-83D7-E478554D20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328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Computer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2"/>
          <a:srcRect b="10773"/>
          <a:stretch/>
        </p:blipFill>
        <p:spPr>
          <a:xfrm>
            <a:off x="0" y="-1418270"/>
            <a:ext cx="12192000" cy="6119192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3690422" y="5200659"/>
            <a:ext cx="48111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0" dirty="0" smtClean="0">
                <a:cs typeface="Times New Roman" panose="02020603050405020304" pitchFamily="18" charset="0"/>
              </a:rPr>
              <a:t>Computer</a:t>
            </a:r>
            <a:endParaRPr lang="it-IT" sz="8000" dirty="0">
              <a:cs typeface="Times New Roman" panose="02020603050405020304" pitchFamily="18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3064410" y="6375233"/>
            <a:ext cx="606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/>
              <a:t>Tutti i vari componenti e il loro funzionamento</a:t>
            </a:r>
            <a:endParaRPr lang="it-IT" sz="2400" dirty="0"/>
          </a:p>
        </p:txBody>
      </p:sp>
      <p:sp>
        <p:nvSpPr>
          <p:cNvPr id="10" name="Rettangolo 9"/>
          <p:cNvSpPr/>
          <p:nvPr/>
        </p:nvSpPr>
        <p:spPr>
          <a:xfrm>
            <a:off x="0" y="4621564"/>
            <a:ext cx="12192000" cy="674837"/>
          </a:xfrm>
          <a:prstGeom prst="rect">
            <a:avLst/>
          </a:prstGeom>
          <a:solidFill>
            <a:srgbClr val="7C03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048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825625"/>
            <a:ext cx="10515600" cy="4588054"/>
          </a:xfrm>
          <a:solidFill>
            <a:srgbClr val="F2F2F2">
              <a:alpha val="65000"/>
            </a:srgbClr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40000"/>
              </a:schemeClr>
            </a:glow>
          </a:effectLst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dirty="0" smtClean="0"/>
              <a:t>La memoria di massa viene così definita perché raccoglie tipicamente grandi quantità di dati rispetto alla memoria primaria, e </a:t>
            </a:r>
            <a:r>
              <a:rPr lang="it-IT" dirty="0"/>
              <a:t>l</a:t>
            </a:r>
            <a:r>
              <a:rPr lang="it-IT" dirty="0" smtClean="0"/>
              <a:t>a sua caratteristica </a:t>
            </a:r>
            <a:r>
              <a:rPr lang="it-IT" dirty="0"/>
              <a:t>principale </a:t>
            </a:r>
            <a:r>
              <a:rPr lang="it-IT" dirty="0" smtClean="0"/>
              <a:t>è </a:t>
            </a:r>
            <a:r>
              <a:rPr lang="it-IT" dirty="0"/>
              <a:t>la "non volatilità", ovvero la possibilità di memorizzare permanentemente i dati</a:t>
            </a:r>
            <a:r>
              <a:rPr lang="it-IT" dirty="0" smtClean="0"/>
              <a:t>. I maggiori rappresentanti sono gli hard disk, ma anche supporti rimovibili come dischi floppy, CD, DVD, nastri magnetici, memorie flash di ogni tipo ed altro ancora.</a:t>
            </a:r>
          </a:p>
          <a:p>
            <a:pPr marL="0" indent="0">
              <a:buNone/>
            </a:pPr>
            <a:r>
              <a:rPr lang="it-IT" dirty="0" smtClean="0"/>
              <a:t>Nell'architettura di von Neumann, quando ci si riferisce alla memoria, s'intende la memoria principale, che è quella sulla quale il calcolatore carica i processi (programmi in esecuzione) ed i dati ad essi relativi (si parla appunto di memoria di lavoro), mentre si considera la memoria secondaria alla stregua di un dispositivo d'ingresso (input) e/o di uscita (output) dei dati (periferica di I/O).</a:t>
            </a:r>
            <a:endParaRPr lang="it-IT" dirty="0"/>
          </a:p>
        </p:txBody>
      </p:sp>
      <p:sp>
        <p:nvSpPr>
          <p:cNvPr id="2" name="CasellaDiTesto 1"/>
          <p:cNvSpPr txBox="1"/>
          <p:nvPr/>
        </p:nvSpPr>
        <p:spPr>
          <a:xfrm>
            <a:off x="838201" y="295422"/>
            <a:ext cx="10515600" cy="1015663"/>
          </a:xfrm>
          <a:prstGeom prst="rect">
            <a:avLst/>
          </a:prstGeom>
          <a:solidFill>
            <a:srgbClr val="F2F2F2">
              <a:alpha val="65000"/>
            </a:srgbClr>
          </a:solidFill>
          <a:effectLst>
            <a:glow rad="127000">
              <a:schemeClr val="bg1">
                <a:alpha val="40000"/>
              </a:schemeClr>
            </a:glow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sz="6000" dirty="0"/>
              <a:t>M</a:t>
            </a:r>
            <a:r>
              <a:rPr lang="it-IT" sz="6000" dirty="0" smtClean="0"/>
              <a:t>emoria di massa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3652636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24044" cy="6858000"/>
          </a:xfrm>
          <a:prstGeom prst="rect">
            <a:avLst/>
          </a:prstGeom>
        </p:spPr>
      </p:pic>
      <p:sp>
        <p:nvSpPr>
          <p:cNvPr id="18" name="CasellaDiTesto 17"/>
          <p:cNvSpPr txBox="1"/>
          <p:nvPr/>
        </p:nvSpPr>
        <p:spPr>
          <a:xfrm>
            <a:off x="3768520" y="0"/>
            <a:ext cx="4787004" cy="830997"/>
          </a:xfrm>
          <a:prstGeom prst="rect">
            <a:avLst/>
          </a:prstGeom>
          <a:solidFill>
            <a:srgbClr val="F2F2F2">
              <a:alpha val="65000"/>
            </a:srgbClr>
          </a:solidFill>
          <a:effectLst>
            <a:glow rad="127000">
              <a:schemeClr val="bg1">
                <a:alpha val="40000"/>
              </a:schemeClr>
            </a:glow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sz="4800" dirty="0" smtClean="0"/>
              <a:t>Memoria di massa</a:t>
            </a:r>
            <a:endParaRPr lang="it-IT" sz="4800" dirty="0"/>
          </a:p>
        </p:txBody>
      </p:sp>
      <p:cxnSp>
        <p:nvCxnSpPr>
          <p:cNvPr id="23" name="Connettore 4 22"/>
          <p:cNvCxnSpPr>
            <a:stCxn id="18" idx="1"/>
            <a:endCxn id="26" idx="0"/>
          </p:cNvCxnSpPr>
          <p:nvPr/>
        </p:nvCxnSpPr>
        <p:spPr>
          <a:xfrm rot="10800000" flipV="1">
            <a:off x="1884262" y="415498"/>
            <a:ext cx="1884259" cy="786123"/>
          </a:xfrm>
          <a:prstGeom prst="bentConnector2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ttangolo arrotondato 25"/>
          <p:cNvSpPr/>
          <p:nvPr/>
        </p:nvSpPr>
        <p:spPr>
          <a:xfrm>
            <a:off x="1111528" y="1201622"/>
            <a:ext cx="1545465" cy="862885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Memorie magnetiche</a:t>
            </a:r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38" name="Connettore 4 37"/>
          <p:cNvCxnSpPr>
            <a:stCxn id="18" idx="3"/>
            <a:endCxn id="39" idx="0"/>
          </p:cNvCxnSpPr>
          <p:nvPr/>
        </p:nvCxnSpPr>
        <p:spPr>
          <a:xfrm>
            <a:off x="8555524" y="415499"/>
            <a:ext cx="1884259" cy="786121"/>
          </a:xfrm>
          <a:prstGeom prst="bentConnector2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ttangolo arrotondato 38"/>
          <p:cNvSpPr/>
          <p:nvPr/>
        </p:nvSpPr>
        <p:spPr>
          <a:xfrm>
            <a:off x="9667050" y="1201620"/>
            <a:ext cx="1545465" cy="862885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Memorie Ottiche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41" name="Rettangolo arrotondato 40"/>
          <p:cNvSpPr/>
          <p:nvPr/>
        </p:nvSpPr>
        <p:spPr>
          <a:xfrm>
            <a:off x="5389289" y="1201622"/>
            <a:ext cx="1545465" cy="862885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Memorie Flash</a:t>
            </a:r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4" name="Connettore 1 73"/>
          <p:cNvCxnSpPr>
            <a:endCxn id="18" idx="2"/>
          </p:cNvCxnSpPr>
          <p:nvPr/>
        </p:nvCxnSpPr>
        <p:spPr>
          <a:xfrm flipV="1">
            <a:off x="6162022" y="830997"/>
            <a:ext cx="0" cy="370624"/>
          </a:xfrm>
          <a:prstGeom prst="line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Rettangolo arrotondato 75"/>
          <p:cNvSpPr/>
          <p:nvPr/>
        </p:nvSpPr>
        <p:spPr>
          <a:xfrm>
            <a:off x="1111527" y="4881865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Floppy-Disk</a:t>
            </a:r>
          </a:p>
          <a:p>
            <a:endParaRPr lang="it-IT" sz="1200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-(80 </a:t>
            </a:r>
            <a:r>
              <a:rPr lang="it-IT" sz="1200" dirty="0" err="1" smtClean="0">
                <a:solidFill>
                  <a:schemeClr val="tx1"/>
                </a:solidFill>
              </a:rPr>
              <a:t>kB</a:t>
            </a:r>
            <a:r>
              <a:rPr lang="it-IT" sz="1200" dirty="0" smtClean="0">
                <a:solidFill>
                  <a:schemeClr val="tx1"/>
                </a:solidFill>
              </a:rPr>
              <a:t> – 1,44 MB)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 Basse 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sp>
        <p:nvSpPr>
          <p:cNvPr id="101" name="Rettangolo arrotondato 100"/>
          <p:cNvSpPr/>
          <p:nvPr/>
        </p:nvSpPr>
        <p:spPr>
          <a:xfrm>
            <a:off x="2048669" y="2870966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dirty="0" smtClean="0">
                <a:solidFill>
                  <a:prstClr val="black"/>
                </a:solidFill>
              </a:rPr>
              <a:t>Nastri Magnetici</a:t>
            </a:r>
            <a:endParaRPr lang="it-IT" dirty="0">
              <a:solidFill>
                <a:prstClr val="black"/>
              </a:solidFill>
            </a:endParaRPr>
          </a:p>
          <a:p>
            <a:pPr lvl="0" algn="ctr"/>
            <a:endParaRPr lang="it-IT" dirty="0">
              <a:solidFill>
                <a:prstClr val="black"/>
              </a:solidFill>
            </a:endParaRPr>
          </a:p>
          <a:p>
            <a:pPr lvl="0"/>
            <a:r>
              <a:rPr lang="it-IT" sz="1200" dirty="0">
                <a:solidFill>
                  <a:prstClr val="black"/>
                </a:solidFill>
              </a:rPr>
              <a:t>CARATTERISTICHE</a:t>
            </a:r>
            <a:r>
              <a:rPr lang="it-IT" sz="1200" dirty="0" smtClean="0">
                <a:solidFill>
                  <a:prstClr val="black"/>
                </a:solidFill>
              </a:rPr>
              <a:t>:</a:t>
            </a: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 (2MB – 222 TB)</a:t>
            </a:r>
            <a:endParaRPr lang="it-IT" sz="1200" dirty="0">
              <a:solidFill>
                <a:prstClr val="black"/>
              </a:solidFill>
            </a:endParaRP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-Sequenzialità</a:t>
            </a:r>
            <a:endParaRPr lang="it-IT" sz="1200" dirty="0">
              <a:solidFill>
                <a:prstClr val="black"/>
              </a:solidFill>
            </a:endParaRPr>
          </a:p>
        </p:txBody>
      </p:sp>
      <p:sp>
        <p:nvSpPr>
          <p:cNvPr id="103" name="Rettangolo arrotondato 102"/>
          <p:cNvSpPr/>
          <p:nvPr/>
        </p:nvSpPr>
        <p:spPr>
          <a:xfrm>
            <a:off x="169398" y="2879635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Hard-Disk</a:t>
            </a:r>
          </a:p>
          <a:p>
            <a:pPr algn="ctr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-(5 MB – 60 TB)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-Basse 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cxnSp>
        <p:nvCxnSpPr>
          <p:cNvPr id="126" name="Connettore 1 125"/>
          <p:cNvCxnSpPr/>
          <p:nvPr/>
        </p:nvCxnSpPr>
        <p:spPr>
          <a:xfrm flipH="1">
            <a:off x="1884259" y="2064507"/>
            <a:ext cx="1" cy="2817358"/>
          </a:xfrm>
          <a:prstGeom prst="line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ttore 4 129"/>
          <p:cNvCxnSpPr>
            <a:stCxn id="26" idx="2"/>
            <a:endCxn id="101" idx="0"/>
          </p:cNvCxnSpPr>
          <p:nvPr/>
        </p:nvCxnSpPr>
        <p:spPr>
          <a:xfrm rot="16200000" flipH="1">
            <a:off x="1949602" y="1999165"/>
            <a:ext cx="806459" cy="937141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Connettore 4 132"/>
          <p:cNvCxnSpPr>
            <a:stCxn id="26" idx="2"/>
            <a:endCxn id="103" idx="0"/>
          </p:cNvCxnSpPr>
          <p:nvPr/>
        </p:nvCxnSpPr>
        <p:spPr>
          <a:xfrm rot="5400000">
            <a:off x="1005632" y="2001006"/>
            <a:ext cx="815128" cy="942130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Rettangolo arrotondato 161"/>
          <p:cNvSpPr/>
          <p:nvPr/>
        </p:nvSpPr>
        <p:spPr>
          <a:xfrm>
            <a:off x="5356103" y="4881864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Smart  Card</a:t>
            </a:r>
          </a:p>
          <a:p>
            <a:pPr algn="ctr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-(128 MB - 2 TB)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 Buone 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sp>
        <p:nvSpPr>
          <p:cNvPr id="163" name="Rettangolo arrotondato 162"/>
          <p:cNvSpPr/>
          <p:nvPr/>
        </p:nvSpPr>
        <p:spPr>
          <a:xfrm>
            <a:off x="6293245" y="2870965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dirty="0" smtClean="0">
                <a:solidFill>
                  <a:prstClr val="black"/>
                </a:solidFill>
              </a:rPr>
              <a:t>Pen Drive</a:t>
            </a:r>
            <a:endParaRPr lang="it-IT" dirty="0">
              <a:solidFill>
                <a:prstClr val="black"/>
              </a:solidFill>
            </a:endParaRPr>
          </a:p>
          <a:p>
            <a:pPr lvl="0" algn="ctr"/>
            <a:endParaRPr lang="it-IT" dirty="0">
              <a:solidFill>
                <a:prstClr val="black"/>
              </a:solidFill>
            </a:endParaRPr>
          </a:p>
          <a:p>
            <a:pPr lvl="0"/>
            <a:r>
              <a:rPr lang="it-IT" sz="1200" dirty="0">
                <a:solidFill>
                  <a:prstClr val="black"/>
                </a:solidFill>
              </a:rPr>
              <a:t>CARATTERISTICHE:</a:t>
            </a: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-(512 </a:t>
            </a:r>
            <a:r>
              <a:rPr lang="it-IT" sz="1200" dirty="0" err="1" smtClean="0">
                <a:solidFill>
                  <a:prstClr val="black"/>
                </a:solidFill>
              </a:rPr>
              <a:t>kB</a:t>
            </a:r>
            <a:r>
              <a:rPr lang="it-IT" sz="1200" dirty="0" smtClean="0">
                <a:solidFill>
                  <a:prstClr val="black"/>
                </a:solidFill>
              </a:rPr>
              <a:t> – </a:t>
            </a:r>
            <a:r>
              <a:rPr lang="it-IT" sz="1200" dirty="0" smtClean="0">
                <a:solidFill>
                  <a:prstClr val="black"/>
                </a:solidFill>
              </a:rPr>
              <a:t>2 </a:t>
            </a:r>
            <a:r>
              <a:rPr lang="it-IT" sz="1200" dirty="0" smtClean="0">
                <a:solidFill>
                  <a:prstClr val="black"/>
                </a:solidFill>
              </a:rPr>
              <a:t>TB)</a:t>
            </a:r>
            <a:endParaRPr lang="it-IT" sz="1200" dirty="0">
              <a:solidFill>
                <a:prstClr val="black"/>
              </a:solidFill>
            </a:endParaRP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</a:t>
            </a:r>
            <a:r>
              <a:rPr lang="it-IT" sz="1200" dirty="0" smtClean="0">
                <a:solidFill>
                  <a:schemeClr val="tx1"/>
                </a:solidFill>
              </a:rPr>
              <a:t> Buone prestazioni</a:t>
            </a:r>
            <a:endParaRPr lang="it-IT" sz="1200" dirty="0">
              <a:solidFill>
                <a:prstClr val="black"/>
              </a:solidFill>
            </a:endParaRPr>
          </a:p>
        </p:txBody>
      </p:sp>
      <p:sp>
        <p:nvSpPr>
          <p:cNvPr id="164" name="Rettangolo arrotondato 163"/>
          <p:cNvSpPr/>
          <p:nvPr/>
        </p:nvSpPr>
        <p:spPr>
          <a:xfrm>
            <a:off x="4413974" y="2879634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SSD</a:t>
            </a:r>
          </a:p>
          <a:p>
            <a:pPr algn="ctr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-(50 GB – 1 TB)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-Buone 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cxnSp>
        <p:nvCxnSpPr>
          <p:cNvPr id="165" name="Connettore 1 164"/>
          <p:cNvCxnSpPr/>
          <p:nvPr/>
        </p:nvCxnSpPr>
        <p:spPr>
          <a:xfrm flipH="1">
            <a:off x="6128835" y="2064506"/>
            <a:ext cx="1" cy="2817358"/>
          </a:xfrm>
          <a:prstGeom prst="line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nettore 4 165"/>
          <p:cNvCxnSpPr>
            <a:endCxn id="163" idx="0"/>
          </p:cNvCxnSpPr>
          <p:nvPr/>
        </p:nvCxnSpPr>
        <p:spPr>
          <a:xfrm rot="16200000" flipH="1">
            <a:off x="6194178" y="1999164"/>
            <a:ext cx="806459" cy="937141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Connettore 4 166"/>
          <p:cNvCxnSpPr>
            <a:endCxn id="164" idx="0"/>
          </p:cNvCxnSpPr>
          <p:nvPr/>
        </p:nvCxnSpPr>
        <p:spPr>
          <a:xfrm rot="5400000">
            <a:off x="5250208" y="2001005"/>
            <a:ext cx="815128" cy="942130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8" name="Rettangolo arrotondato 167"/>
          <p:cNvSpPr/>
          <p:nvPr/>
        </p:nvSpPr>
        <p:spPr>
          <a:xfrm>
            <a:off x="9674534" y="4890533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Blu-</a:t>
            </a:r>
            <a:r>
              <a:rPr lang="it-IT" dirty="0" err="1" smtClean="0">
                <a:solidFill>
                  <a:schemeClr val="tx1"/>
                </a:solidFill>
              </a:rPr>
              <a:t>Ray</a:t>
            </a:r>
            <a:endParaRPr lang="it-IT" dirty="0" smtClean="0">
              <a:solidFill>
                <a:schemeClr val="tx1"/>
              </a:solidFill>
            </a:endParaRPr>
          </a:p>
          <a:p>
            <a:pPr algn="ctr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-(23,3 GB - 200</a:t>
            </a:r>
            <a:r>
              <a:rPr lang="it-IT" sz="1200" dirty="0">
                <a:solidFill>
                  <a:schemeClr val="tx1"/>
                </a:solidFill>
              </a:rPr>
              <a:t> </a:t>
            </a:r>
            <a:r>
              <a:rPr lang="it-IT" sz="1200" u="sng" dirty="0" smtClean="0">
                <a:solidFill>
                  <a:schemeClr val="tx1"/>
                </a:solidFill>
              </a:rPr>
              <a:t>GB</a:t>
            </a:r>
            <a:r>
              <a:rPr lang="it-IT" sz="1200" dirty="0" smtClean="0">
                <a:solidFill>
                  <a:schemeClr val="tx1"/>
                </a:solidFill>
              </a:rPr>
              <a:t>)</a:t>
            </a:r>
            <a:endParaRPr lang="it-IT" sz="1200" dirty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-Discrete 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sp>
        <p:nvSpPr>
          <p:cNvPr id="169" name="Rettangolo arrotondato 168"/>
          <p:cNvSpPr/>
          <p:nvPr/>
        </p:nvSpPr>
        <p:spPr>
          <a:xfrm>
            <a:off x="10611676" y="2879634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dirty="0" smtClean="0">
                <a:solidFill>
                  <a:prstClr val="black"/>
                </a:solidFill>
              </a:rPr>
              <a:t>DVD</a:t>
            </a:r>
            <a:endParaRPr lang="it-IT" dirty="0">
              <a:solidFill>
                <a:prstClr val="black"/>
              </a:solidFill>
            </a:endParaRPr>
          </a:p>
          <a:p>
            <a:pPr lvl="0" algn="ctr"/>
            <a:endParaRPr lang="it-IT" dirty="0">
              <a:solidFill>
                <a:prstClr val="black"/>
              </a:solidFill>
            </a:endParaRPr>
          </a:p>
          <a:p>
            <a:pPr lvl="0"/>
            <a:r>
              <a:rPr lang="it-IT" sz="1200" dirty="0">
                <a:solidFill>
                  <a:prstClr val="black"/>
                </a:solidFill>
              </a:rPr>
              <a:t>CARATTERISTICHE:</a:t>
            </a:r>
          </a:p>
          <a:p>
            <a:pPr lvl="0"/>
            <a:r>
              <a:rPr lang="it-IT" sz="1200" dirty="0" smtClean="0">
                <a:solidFill>
                  <a:prstClr val="black"/>
                </a:solidFill>
              </a:rPr>
              <a:t>-(</a:t>
            </a:r>
            <a:r>
              <a:rPr lang="it-IT" sz="1200" dirty="0">
                <a:solidFill>
                  <a:schemeClr val="tx1"/>
                </a:solidFill>
              </a:rPr>
              <a:t>4.7 GB</a:t>
            </a:r>
            <a:r>
              <a:rPr lang="it-IT" sz="1200" dirty="0" smtClean="0">
                <a:solidFill>
                  <a:prstClr val="black"/>
                </a:solidFill>
              </a:rPr>
              <a:t> - 17 GB)</a:t>
            </a:r>
            <a:endParaRPr lang="it-IT" sz="1200" dirty="0">
              <a:solidFill>
                <a:prstClr val="black"/>
              </a:solidFill>
            </a:endParaRPr>
          </a:p>
          <a:p>
            <a:r>
              <a:rPr lang="it-IT" sz="1200" dirty="0">
                <a:solidFill>
                  <a:schemeClr val="tx1"/>
                </a:solidFill>
              </a:rPr>
              <a:t>-Basse </a:t>
            </a:r>
            <a:r>
              <a:rPr lang="it-IT" sz="1200" dirty="0" smtClean="0">
                <a:solidFill>
                  <a:schemeClr val="tx1"/>
                </a:solidFill>
              </a:rPr>
              <a:t>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sp>
        <p:nvSpPr>
          <p:cNvPr id="170" name="Rettangolo arrotondato 169"/>
          <p:cNvSpPr/>
          <p:nvPr/>
        </p:nvSpPr>
        <p:spPr>
          <a:xfrm>
            <a:off x="8732405" y="2888303"/>
            <a:ext cx="1545465" cy="1905637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rgbClr val="7C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CD</a:t>
            </a:r>
          </a:p>
          <a:p>
            <a:pPr algn="ctr"/>
            <a:endParaRPr lang="it-IT" dirty="0" smtClean="0">
              <a:solidFill>
                <a:schemeClr val="tx1"/>
              </a:solidFill>
            </a:endParaRPr>
          </a:p>
          <a:p>
            <a:r>
              <a:rPr lang="it-IT" sz="1200" dirty="0" smtClean="0">
                <a:solidFill>
                  <a:schemeClr val="tx1"/>
                </a:solidFill>
              </a:rPr>
              <a:t>CARATTERISTICHE:</a:t>
            </a:r>
          </a:p>
          <a:p>
            <a:r>
              <a:rPr lang="it-IT" sz="1200" dirty="0" smtClean="0">
                <a:solidFill>
                  <a:schemeClr val="tx1"/>
                </a:solidFill>
              </a:rPr>
              <a:t>-(650 MB – 870 MB)</a:t>
            </a:r>
          </a:p>
          <a:p>
            <a:r>
              <a:rPr lang="it-IT" sz="1200" dirty="0">
                <a:solidFill>
                  <a:schemeClr val="tx1"/>
                </a:solidFill>
              </a:rPr>
              <a:t>-Basse </a:t>
            </a:r>
            <a:r>
              <a:rPr lang="it-IT" sz="1200" dirty="0" smtClean="0">
                <a:solidFill>
                  <a:schemeClr val="tx1"/>
                </a:solidFill>
              </a:rPr>
              <a:t>prestazioni</a:t>
            </a:r>
            <a:endParaRPr lang="it-IT" sz="1200" dirty="0">
              <a:solidFill>
                <a:schemeClr val="tx1"/>
              </a:solidFill>
            </a:endParaRPr>
          </a:p>
        </p:txBody>
      </p:sp>
      <p:cxnSp>
        <p:nvCxnSpPr>
          <p:cNvPr id="171" name="Connettore 1 170"/>
          <p:cNvCxnSpPr/>
          <p:nvPr/>
        </p:nvCxnSpPr>
        <p:spPr>
          <a:xfrm flipH="1">
            <a:off x="10447266" y="2073175"/>
            <a:ext cx="1" cy="2817358"/>
          </a:xfrm>
          <a:prstGeom prst="line">
            <a:avLst/>
          </a:prstGeom>
          <a:ln w="28575">
            <a:solidFill>
              <a:srgbClr val="7C03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onnettore 4 171"/>
          <p:cNvCxnSpPr>
            <a:endCxn id="169" idx="0"/>
          </p:cNvCxnSpPr>
          <p:nvPr/>
        </p:nvCxnSpPr>
        <p:spPr>
          <a:xfrm rot="16200000" flipH="1">
            <a:off x="10512609" y="2007833"/>
            <a:ext cx="806459" cy="937141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ttore 4 172"/>
          <p:cNvCxnSpPr>
            <a:endCxn id="170" idx="0"/>
          </p:cNvCxnSpPr>
          <p:nvPr/>
        </p:nvCxnSpPr>
        <p:spPr>
          <a:xfrm rot="5400000">
            <a:off x="9568639" y="2009674"/>
            <a:ext cx="815128" cy="942130"/>
          </a:xfrm>
          <a:prstGeom prst="bentConnector3">
            <a:avLst>
              <a:gd name="adj1" fmla="val 50000"/>
            </a:avLst>
          </a:prstGeom>
          <a:ln w="28575">
            <a:solidFill>
              <a:srgbClr val="7C030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789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9" grpId="0" animBg="1"/>
      <p:bldP spid="41" grpId="0" animBg="1"/>
      <p:bldP spid="76" grpId="0" animBg="1"/>
      <p:bldP spid="101" grpId="0" animBg="1"/>
      <p:bldP spid="103" grpId="0" animBg="1"/>
      <p:bldP spid="162" grpId="0" animBg="1"/>
      <p:bldP spid="163" grpId="0" animBg="1"/>
      <p:bldP spid="164" grpId="0" animBg="1"/>
      <p:bldP spid="168" grpId="0" animBg="1"/>
      <p:bldP spid="169" grpId="0" animBg="1"/>
      <p:bldP spid="17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07"/>
          <a:stretch/>
        </p:blipFill>
        <p:spPr>
          <a:xfrm>
            <a:off x="0" y="0"/>
            <a:ext cx="12215814" cy="6858000"/>
          </a:xfrm>
        </p:spPr>
      </p:pic>
      <p:sp>
        <p:nvSpPr>
          <p:cNvPr id="5" name="Segnaposto contenuto 2"/>
          <p:cNvSpPr txBox="1">
            <a:spLocks/>
          </p:cNvSpPr>
          <p:nvPr/>
        </p:nvSpPr>
        <p:spPr>
          <a:xfrm>
            <a:off x="850107" y="1760391"/>
            <a:ext cx="10515600" cy="4588054"/>
          </a:xfrm>
          <a:prstGeom prst="rect">
            <a:avLst/>
          </a:prstGeom>
          <a:solidFill>
            <a:srgbClr val="F2F2F2">
              <a:alpha val="65000"/>
            </a:srgbClr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40000"/>
              </a:schemeClr>
            </a:glow>
          </a:effectLst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b="1" dirty="0"/>
              <a:t>M</a:t>
            </a:r>
            <a:r>
              <a:rPr lang="it-IT" b="1" dirty="0" smtClean="0"/>
              <a:t>emorie Magnetiche: </a:t>
            </a:r>
            <a:r>
              <a:rPr lang="it-IT" dirty="0" smtClean="0"/>
              <a:t>Sono memorie </a:t>
            </a:r>
            <a:r>
              <a:rPr lang="it-IT" dirty="0"/>
              <a:t>di dati il cui principio di </a:t>
            </a:r>
            <a:r>
              <a:rPr lang="it-IT" dirty="0" smtClean="0"/>
              <a:t>funzionamento, </a:t>
            </a:r>
            <a:r>
              <a:rPr lang="it-IT" dirty="0"/>
              <a:t>ovvero di memorizzazione delle </a:t>
            </a:r>
            <a:r>
              <a:rPr lang="it-IT" dirty="0" smtClean="0"/>
              <a:t>informazioni, </a:t>
            </a:r>
            <a:r>
              <a:rPr lang="it-IT" dirty="0"/>
              <a:t>è basato su principi relativi al magnetismo della materia</a:t>
            </a:r>
            <a:r>
              <a:rPr lang="it-IT" dirty="0" smtClean="0"/>
              <a:t>. L’informazione </a:t>
            </a:r>
            <a:r>
              <a:rPr lang="it-IT" dirty="0"/>
              <a:t>da memorizzare è immagazzinata sotto forma di </a:t>
            </a:r>
            <a:r>
              <a:rPr lang="it-IT" i="1" dirty="0"/>
              <a:t>stati </a:t>
            </a:r>
            <a:r>
              <a:rPr lang="it-IT" dirty="0" smtClean="0"/>
              <a:t>magnetizzat</a:t>
            </a:r>
            <a:r>
              <a:rPr lang="it-IT" dirty="0"/>
              <a:t>i della materia </a:t>
            </a:r>
            <a:r>
              <a:rPr lang="it-IT" dirty="0" smtClean="0"/>
              <a:t>.</a:t>
            </a:r>
          </a:p>
          <a:p>
            <a:pPr marL="0" indent="0">
              <a:buNone/>
            </a:pPr>
            <a:r>
              <a:rPr lang="it-IT" b="1" dirty="0" smtClean="0"/>
              <a:t>Memorie Flash: </a:t>
            </a:r>
            <a:r>
              <a:rPr lang="it-IT" dirty="0"/>
              <a:t>è una tipologia di </a:t>
            </a:r>
            <a:r>
              <a:rPr lang="it-IT" dirty="0" smtClean="0"/>
              <a:t>memoria a stato </a:t>
            </a:r>
            <a:r>
              <a:rPr lang="it-IT" dirty="0"/>
              <a:t>solido, di tipo non volatile, che per le sue prestazioni può anche essere usata come memoria </a:t>
            </a:r>
            <a:r>
              <a:rPr lang="it-IT" dirty="0" smtClean="0"/>
              <a:t>di </a:t>
            </a:r>
            <a:r>
              <a:rPr lang="it-IT" dirty="0" smtClean="0"/>
              <a:t>lettura-scrittura. </a:t>
            </a:r>
            <a:r>
              <a:rPr lang="it-IT" dirty="0"/>
              <a:t>Diversamente dalle tecnologie precedenti, la tecnologia Flash ha reso possibile il salvataggio o la cancellazione di dati in un unico passo, introducendo quindi un incredibile guadagno in </a:t>
            </a:r>
            <a:r>
              <a:rPr lang="it-IT" dirty="0" smtClean="0"/>
              <a:t>velocità.</a:t>
            </a:r>
            <a:endParaRPr lang="it-IT" dirty="0" smtClean="0"/>
          </a:p>
          <a:p>
            <a:pPr marL="0" indent="0">
              <a:buNone/>
            </a:pPr>
            <a:r>
              <a:rPr lang="it-IT" b="1" dirty="0" smtClean="0"/>
              <a:t>Memorie Ottiche: </a:t>
            </a:r>
            <a:r>
              <a:rPr lang="it-IT" dirty="0"/>
              <a:t>Dispositivi capaci di registrare e leggere dati mediante tecniche e componenti radianti nella banda ottica. Dispositivi quali il Digital </a:t>
            </a:r>
            <a:r>
              <a:rPr lang="it-IT" dirty="0" smtClean="0"/>
              <a:t>Versatile </a:t>
            </a:r>
            <a:r>
              <a:rPr lang="it-IT" dirty="0"/>
              <a:t>D</a:t>
            </a:r>
            <a:r>
              <a:rPr lang="it-IT" dirty="0" smtClean="0"/>
              <a:t>isc </a:t>
            </a:r>
            <a:r>
              <a:rPr lang="it-IT" dirty="0"/>
              <a:t>(DVD) e il Compact </a:t>
            </a:r>
            <a:r>
              <a:rPr lang="it-IT" dirty="0" smtClean="0"/>
              <a:t>Disc </a:t>
            </a:r>
            <a:r>
              <a:rPr lang="it-IT" dirty="0"/>
              <a:t>(CD</a:t>
            </a:r>
            <a:r>
              <a:rPr lang="it-IT" dirty="0" smtClean="0"/>
              <a:t>), </a:t>
            </a:r>
            <a:r>
              <a:rPr lang="it-IT" dirty="0"/>
              <a:t> sono attualmente di larghissimo uso anche nelle apparecchiature audio/video di uso comune</a:t>
            </a:r>
            <a:r>
              <a:rPr lang="it-IT" dirty="0" smtClean="0"/>
              <a:t>.  </a:t>
            </a:r>
            <a:endParaRPr lang="it-IT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838201" y="295422"/>
            <a:ext cx="10515600" cy="1015663"/>
          </a:xfrm>
          <a:prstGeom prst="rect">
            <a:avLst/>
          </a:prstGeom>
          <a:solidFill>
            <a:srgbClr val="F2F2F2">
              <a:alpha val="65000"/>
            </a:srgbClr>
          </a:solidFill>
          <a:effectLst>
            <a:glow rad="127000">
              <a:schemeClr val="bg1">
                <a:alpha val="40000"/>
              </a:schemeClr>
            </a:glow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sz="6000" dirty="0" smtClean="0"/>
              <a:t>Tipi </a:t>
            </a:r>
            <a:r>
              <a:rPr lang="it-IT" sz="6000" dirty="0"/>
              <a:t>D</a:t>
            </a:r>
            <a:r>
              <a:rPr lang="it-IT" sz="6000" dirty="0" smtClean="0"/>
              <a:t>i Memorie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4430964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261</Words>
  <Application>Microsoft Office PowerPoint</Application>
  <PresentationFormat>Widescreen</PresentationFormat>
  <Paragraphs>76</Paragraphs>
  <Slides>4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Tema di Office</vt:lpstr>
      <vt:lpstr>Computer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</dc:title>
  <dc:creator>2SISTEMI3A</dc:creator>
  <cp:lastModifiedBy>2SISTEMI3A</cp:lastModifiedBy>
  <cp:revision>23</cp:revision>
  <dcterms:created xsi:type="dcterms:W3CDTF">2017-10-30T09:20:13Z</dcterms:created>
  <dcterms:modified xsi:type="dcterms:W3CDTF">2017-11-27T09:40:33Z</dcterms:modified>
</cp:coreProperties>
</file>

<file path=docProps/thumbnail.jpeg>
</file>